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67" r:id="rId2"/>
    <p:sldId id="424" r:id="rId3"/>
    <p:sldId id="432" r:id="rId4"/>
    <p:sldId id="481" r:id="rId5"/>
    <p:sldId id="479" r:id="rId6"/>
    <p:sldId id="480" r:id="rId7"/>
    <p:sldId id="482" r:id="rId8"/>
    <p:sldId id="484" r:id="rId9"/>
    <p:sldId id="485" r:id="rId10"/>
    <p:sldId id="491" r:id="rId11"/>
    <p:sldId id="492" r:id="rId12"/>
    <p:sldId id="493" r:id="rId13"/>
    <p:sldId id="494" r:id="rId14"/>
    <p:sldId id="495" r:id="rId15"/>
    <p:sldId id="437" r:id="rId16"/>
    <p:sldId id="435" r:id="rId17"/>
    <p:sldId id="486" r:id="rId18"/>
    <p:sldId id="487" r:id="rId19"/>
    <p:sldId id="488" r:id="rId20"/>
    <p:sldId id="489" r:id="rId21"/>
    <p:sldId id="496" r:id="rId22"/>
    <p:sldId id="438" r:id="rId23"/>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EC Omar Llambo" initials="IOL" lastIdx="1" clrIdx="0">
    <p:extLst>
      <p:ext uri="{19B8F6BF-5375-455C-9EA6-DF929625EA0E}">
        <p15:presenceInfo xmlns:p15="http://schemas.microsoft.com/office/powerpoint/2012/main" userId="S-1-5-21-2104427130-577111786-1249176396-477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D5D"/>
    <a:srgbClr val="FF0000"/>
    <a:srgbClr val="8996FF"/>
    <a:srgbClr val="5F71FF"/>
    <a:srgbClr val="212D5A"/>
    <a:srgbClr val="5E7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F1DA71-50FE-BDC7-380E-5627E5793EF3}" v="62" dt="2023-05-22T11:52:38.701"/>
    <p1510:client id="{8DFF6B9E-84B6-7613-4FB4-1CA336CF915B}" v="158" dt="2023-05-21T23:41:05.083"/>
    <p1510:client id="{A44E0519-24DB-D413-B72D-DD6A4CA7A0D7}" v="35" dt="2023-05-22T13:46:40.93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113A9D2-9D6B-4929-AA2D-F23B5EE8CBE7}" styleName="Estilo temático 2 - Énfasis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75" autoAdjust="0"/>
    <p:restoredTop sz="94607"/>
  </p:normalViewPr>
  <p:slideViewPr>
    <p:cSldViewPr snapToGrid="0" snapToObjects="1">
      <p:cViewPr varScale="1">
        <p:scale>
          <a:sx n="84" d="100"/>
          <a:sy n="84" d="100"/>
        </p:scale>
        <p:origin x="46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ED4BBE-CE86-6B49-AC2E-27AA863BA074}" type="datetimeFigureOut">
              <a:rPr lang="es-EC" smtClean="0"/>
              <a:t>27/6/2025</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578A4-7E9F-C242-AAAF-C8A3C9831E10}" type="slidenum">
              <a:rPr lang="es-EC" smtClean="0"/>
              <a:t>‹Nº›</a:t>
            </a:fld>
            <a:endParaRPr lang="es-EC"/>
          </a:p>
        </p:txBody>
      </p:sp>
    </p:spTree>
    <p:extLst>
      <p:ext uri="{BB962C8B-B14F-4D97-AF65-F5344CB8AC3E}">
        <p14:creationId xmlns:p14="http://schemas.microsoft.com/office/powerpoint/2010/main" val="44781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ul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F401694C-DF5E-CF40-A072-E42A763FDAC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2D04D135-6A91-B14F-AADA-F6A21868AAE9}"/>
              </a:ext>
            </a:extLst>
          </p:cNvPr>
          <p:cNvSpPr>
            <a:spLocks noGrp="1"/>
          </p:cNvSpPr>
          <p:nvPr>
            <p:ph type="ctrTitle" hasCustomPrompt="1"/>
          </p:nvPr>
        </p:nvSpPr>
        <p:spPr>
          <a:xfrm>
            <a:off x="1302618" y="1653670"/>
            <a:ext cx="8197516" cy="1854417"/>
          </a:xfrm>
        </p:spPr>
        <p:txBody>
          <a:bodyPr anchor="ctr">
            <a:normAutofit/>
          </a:bodyPr>
          <a:lstStyle>
            <a:lvl1pPr algn="l">
              <a:defRPr sz="5400" b="1">
                <a:solidFill>
                  <a:schemeClr val="bg1"/>
                </a:solidFill>
              </a:defRPr>
            </a:lvl1pPr>
          </a:lstStyle>
          <a:p>
            <a:r>
              <a:rPr lang="es-ES" dirty="0"/>
              <a:t>Título de la</a:t>
            </a:r>
            <a:br>
              <a:rPr lang="es-ES" dirty="0"/>
            </a:br>
            <a:r>
              <a:rPr lang="es-ES" dirty="0"/>
              <a:t>presentación</a:t>
            </a:r>
            <a:endParaRPr lang="es-EC" dirty="0"/>
          </a:p>
        </p:txBody>
      </p:sp>
      <p:sp>
        <p:nvSpPr>
          <p:cNvPr id="3" name="Subtítulo 2">
            <a:extLst>
              <a:ext uri="{FF2B5EF4-FFF2-40B4-BE49-F238E27FC236}">
                <a16:creationId xmlns:a16="http://schemas.microsoft.com/office/drawing/2014/main" xmlns="" id="{ECC0002B-CB7D-FA4D-B9DD-6A7C5A2F7717}"/>
              </a:ext>
            </a:extLst>
          </p:cNvPr>
          <p:cNvSpPr>
            <a:spLocks noGrp="1"/>
          </p:cNvSpPr>
          <p:nvPr>
            <p:ph type="subTitle" idx="1" hasCustomPrompt="1"/>
          </p:nvPr>
        </p:nvSpPr>
        <p:spPr>
          <a:xfrm>
            <a:off x="1302618" y="3621368"/>
            <a:ext cx="8197516" cy="700455"/>
          </a:xfrm>
        </p:spPr>
        <p:txBody>
          <a:bodyP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Agregar subtítulo</a:t>
            </a:r>
            <a:endParaRPr lang="es-EC" dirty="0"/>
          </a:p>
        </p:txBody>
      </p:sp>
      <p:sp>
        <p:nvSpPr>
          <p:cNvPr id="6" name="Marcador de texto 5">
            <a:extLst>
              <a:ext uri="{FF2B5EF4-FFF2-40B4-BE49-F238E27FC236}">
                <a16:creationId xmlns:a16="http://schemas.microsoft.com/office/drawing/2014/main" xmlns="" id="{EC4F6E77-1907-734F-8C53-36C6ACA0BC79}"/>
              </a:ext>
            </a:extLst>
          </p:cNvPr>
          <p:cNvSpPr>
            <a:spLocks noGrp="1"/>
          </p:cNvSpPr>
          <p:nvPr>
            <p:ph type="body" sz="quarter" idx="11" hasCustomPrompt="1"/>
          </p:nvPr>
        </p:nvSpPr>
        <p:spPr>
          <a:xfrm>
            <a:off x="1302618" y="4441508"/>
            <a:ext cx="2093725" cy="481281"/>
          </a:xfrm>
          <a:prstGeom prst="roundRect">
            <a:avLst/>
          </a:prstGeom>
          <a:solidFill>
            <a:srgbClr val="5E71FF"/>
          </a:solidFill>
        </p:spPr>
        <p:txBody>
          <a:bodyPr anchor="ctr">
            <a:normAutofit/>
          </a:bodyPr>
          <a:lstStyle>
            <a:lvl1pPr marL="0" indent="0" algn="ctr">
              <a:buNone/>
              <a:defRPr sz="2400">
                <a:solidFill>
                  <a:schemeClr val="bg1"/>
                </a:solidFill>
              </a:defRPr>
            </a:lvl1pPr>
          </a:lstStyle>
          <a:p>
            <a:r>
              <a:rPr lang="es-ES" dirty="0"/>
              <a:t>Mes, año</a:t>
            </a:r>
            <a:endParaRPr lang="x-none" dirty="0"/>
          </a:p>
        </p:txBody>
      </p:sp>
    </p:spTree>
    <p:extLst>
      <p:ext uri="{BB962C8B-B14F-4D97-AF65-F5344CB8AC3E}">
        <p14:creationId xmlns:p14="http://schemas.microsoft.com/office/powerpoint/2010/main" val="1423692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dores">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67587F1A-3C8D-0640-981D-DAC840BFCAB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F97BE1BF-79F0-1B44-AE84-19BDF2273437}"/>
              </a:ext>
            </a:extLst>
          </p:cNvPr>
          <p:cNvSpPr>
            <a:spLocks noGrp="1"/>
          </p:cNvSpPr>
          <p:nvPr>
            <p:ph type="title" hasCustomPrompt="1"/>
          </p:nvPr>
        </p:nvSpPr>
        <p:spPr>
          <a:xfrm>
            <a:off x="2838203" y="2710138"/>
            <a:ext cx="7077694" cy="957087"/>
          </a:xfrm>
        </p:spPr>
        <p:txBody>
          <a:bodyPr anchor="ctr">
            <a:normAutofit/>
          </a:bodyPr>
          <a:lstStyle>
            <a:lvl1pPr algn="l">
              <a:defRPr sz="5000" b="1">
                <a:solidFill>
                  <a:schemeClr val="bg1"/>
                </a:solidFill>
              </a:defRPr>
            </a:lvl1pPr>
          </a:lstStyle>
          <a:p>
            <a:r>
              <a:rPr lang="es-ES" dirty="0"/>
              <a:t>Modificar título</a:t>
            </a:r>
            <a:endParaRPr lang="es-EC" dirty="0"/>
          </a:p>
        </p:txBody>
      </p:sp>
      <p:sp>
        <p:nvSpPr>
          <p:cNvPr id="4" name="Marcador de texto 3">
            <a:extLst>
              <a:ext uri="{FF2B5EF4-FFF2-40B4-BE49-F238E27FC236}">
                <a16:creationId xmlns:a16="http://schemas.microsoft.com/office/drawing/2014/main" xmlns="" id="{036DA108-CC64-8041-9CE8-6611CB1CF76D}"/>
              </a:ext>
            </a:extLst>
          </p:cNvPr>
          <p:cNvSpPr>
            <a:spLocks noGrp="1"/>
          </p:cNvSpPr>
          <p:nvPr>
            <p:ph type="body" sz="quarter" idx="11" hasCustomPrompt="1"/>
          </p:nvPr>
        </p:nvSpPr>
        <p:spPr>
          <a:xfrm>
            <a:off x="2838450" y="3824247"/>
            <a:ext cx="7077075" cy="628650"/>
          </a:xfrm>
        </p:spPr>
        <p:txBody>
          <a:bodyPr anchor="ctr"/>
          <a:lstStyle>
            <a:lvl1pPr marL="0" indent="0">
              <a:buNone/>
              <a:defRPr>
                <a:solidFill>
                  <a:schemeClr val="bg1"/>
                </a:solidFill>
              </a:defRPr>
            </a:lvl1pPr>
          </a:lstStyle>
          <a:p>
            <a:r>
              <a:rPr lang="es-ES" dirty="0"/>
              <a:t>Modificar subtítulo</a:t>
            </a:r>
            <a:endParaRPr lang="x-none" dirty="0"/>
          </a:p>
        </p:txBody>
      </p:sp>
      <p:sp>
        <p:nvSpPr>
          <p:cNvPr id="9" name="Marcador de texto 5">
            <a:extLst>
              <a:ext uri="{FF2B5EF4-FFF2-40B4-BE49-F238E27FC236}">
                <a16:creationId xmlns:a16="http://schemas.microsoft.com/office/drawing/2014/main" xmlns="" id="{C1A5B344-05A5-8640-8E2E-E3968895E50A}"/>
              </a:ext>
            </a:extLst>
          </p:cNvPr>
          <p:cNvSpPr>
            <a:spLocks noGrp="1"/>
          </p:cNvSpPr>
          <p:nvPr>
            <p:ph type="body" sz="quarter" idx="12" hasCustomPrompt="1"/>
          </p:nvPr>
        </p:nvSpPr>
        <p:spPr>
          <a:xfrm>
            <a:off x="2838203" y="1174282"/>
            <a:ext cx="2012930" cy="1145056"/>
          </a:xfrm>
        </p:spPr>
        <p:txBody>
          <a:bodyPr>
            <a:noAutofit/>
          </a:bodyPr>
          <a:lstStyle>
            <a:lvl1pPr marL="0" indent="0" algn="ctr">
              <a:buNone/>
              <a:defRPr sz="8000" b="1">
                <a:solidFill>
                  <a:srgbClr val="5F71FF"/>
                </a:solidFill>
              </a:defRPr>
            </a:lvl1pPr>
          </a:lstStyle>
          <a:p>
            <a:r>
              <a:rPr lang="es-ES" dirty="0"/>
              <a:t>01.</a:t>
            </a:r>
            <a:endParaRPr lang="x-none" dirty="0"/>
          </a:p>
        </p:txBody>
      </p:sp>
      <p:sp>
        <p:nvSpPr>
          <p:cNvPr id="10" name="Redondear rectángulo de esquina del mismo lado 9">
            <a:extLst>
              <a:ext uri="{FF2B5EF4-FFF2-40B4-BE49-F238E27FC236}">
                <a16:creationId xmlns:a16="http://schemas.microsoft.com/office/drawing/2014/main" xmlns="" id="{EA77332D-5BE6-2E41-9430-D977A7350C72}"/>
              </a:ext>
            </a:extLst>
          </p:cNvPr>
          <p:cNvSpPr/>
          <p:nvPr userDrawn="1"/>
        </p:nvSpPr>
        <p:spPr>
          <a:xfrm>
            <a:off x="11126804" y="6210544"/>
            <a:ext cx="635268" cy="647456"/>
          </a:xfrm>
          <a:prstGeom prst="round2SameRect">
            <a:avLst/>
          </a:prstGeom>
          <a:solidFill>
            <a:srgbClr val="5F7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dirty="0"/>
          </a:p>
        </p:txBody>
      </p:sp>
      <p:sp>
        <p:nvSpPr>
          <p:cNvPr id="11" name="Marcador de texto 5">
            <a:extLst>
              <a:ext uri="{FF2B5EF4-FFF2-40B4-BE49-F238E27FC236}">
                <a16:creationId xmlns:a16="http://schemas.microsoft.com/office/drawing/2014/main" xmlns="" id="{5231DEA9-1501-A14C-A340-D43A76109E6E}"/>
              </a:ext>
            </a:extLst>
          </p:cNvPr>
          <p:cNvSpPr>
            <a:spLocks noGrp="1"/>
          </p:cNvSpPr>
          <p:nvPr>
            <p:ph type="body" sz="quarter" idx="13"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3531139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9B6347D3-1B44-DB40-9A5D-DF538A513AC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2E9B1DB-9A94-3A40-9F4B-28F59CED0E54}"/>
              </a:ext>
            </a:extLst>
          </p:cNvPr>
          <p:cNvSpPr>
            <a:spLocks noGrp="1"/>
          </p:cNvSpPr>
          <p:nvPr>
            <p:ph type="title" hasCustomPrompt="1"/>
          </p:nvPr>
        </p:nvSpPr>
        <p:spPr>
          <a:xfrm rot="16200000">
            <a:off x="-481445" y="2363941"/>
            <a:ext cx="4367151" cy="1325563"/>
          </a:xfrm>
        </p:spPr>
        <p:txBody>
          <a:bodyPr>
            <a:normAutofit/>
          </a:bodyPr>
          <a:lstStyle>
            <a:lvl1pPr>
              <a:defRPr sz="6000" b="1">
                <a:solidFill>
                  <a:schemeClr val="bg1"/>
                </a:solidFill>
              </a:defRPr>
            </a:lvl1pPr>
          </a:lstStyle>
          <a:p>
            <a:r>
              <a:rPr lang="es-ES" dirty="0"/>
              <a:t>Contenido</a:t>
            </a:r>
            <a:endParaRPr lang="x-none" dirty="0"/>
          </a:p>
        </p:txBody>
      </p:sp>
      <p:sp>
        <p:nvSpPr>
          <p:cNvPr id="4" name="Marcador de texto 5">
            <a:extLst>
              <a:ext uri="{FF2B5EF4-FFF2-40B4-BE49-F238E27FC236}">
                <a16:creationId xmlns:a16="http://schemas.microsoft.com/office/drawing/2014/main" xmlns="" id="{4970AD63-F706-8342-8F7E-663518769F48}"/>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132316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E9DE6FB3-6D8A-A847-ABFF-135A8D48CD5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CD6AF7B-4823-A647-B98C-1B8371BC9000}"/>
              </a:ext>
            </a:extLst>
          </p:cNvPr>
          <p:cNvSpPr>
            <a:spLocks noGrp="1"/>
          </p:cNvSpPr>
          <p:nvPr>
            <p:ph type="title"/>
          </p:nvPr>
        </p:nvSpPr>
        <p:spPr>
          <a:xfrm>
            <a:off x="797198" y="385376"/>
            <a:ext cx="7227771" cy="530024"/>
          </a:xfrm>
        </p:spPr>
        <p:txBody>
          <a:bodyPr>
            <a:normAutofit/>
          </a:bodyPr>
          <a:lstStyle>
            <a:lvl1pPr>
              <a:defRPr sz="3200" b="1">
                <a:solidFill>
                  <a:srgbClr val="212D5A"/>
                </a:solidFill>
              </a:defRPr>
            </a:lvl1pPr>
          </a:lstStyle>
          <a:p>
            <a:r>
              <a:rPr lang="es-ES" dirty="0"/>
              <a:t>Haga clic para modificar</a:t>
            </a:r>
            <a:endParaRPr lang="es-EC" dirty="0"/>
          </a:p>
        </p:txBody>
      </p:sp>
      <p:sp>
        <p:nvSpPr>
          <p:cNvPr id="4" name="Marcador de texto 3">
            <a:extLst>
              <a:ext uri="{FF2B5EF4-FFF2-40B4-BE49-F238E27FC236}">
                <a16:creationId xmlns:a16="http://schemas.microsoft.com/office/drawing/2014/main" xmlns="" id="{1C2C26F9-496F-4C4E-8339-48DE41724409}"/>
              </a:ext>
            </a:extLst>
          </p:cNvPr>
          <p:cNvSpPr>
            <a:spLocks noGrp="1"/>
          </p:cNvSpPr>
          <p:nvPr>
            <p:ph type="body" sz="quarter" idx="10" hasCustomPrompt="1"/>
          </p:nvPr>
        </p:nvSpPr>
        <p:spPr>
          <a:xfrm>
            <a:off x="797198" y="951025"/>
            <a:ext cx="7227614" cy="499155"/>
          </a:xfrm>
        </p:spPr>
        <p:txBody>
          <a:bodyPr anchor="ctr">
            <a:normAutofit/>
          </a:bodyPr>
          <a:lstStyle>
            <a:lvl1pPr marL="0" indent="0">
              <a:buNone/>
              <a:defRPr sz="2400">
                <a:solidFill>
                  <a:schemeClr val="tx1">
                    <a:lumMod val="65000"/>
                    <a:lumOff val="35000"/>
                  </a:schemeClr>
                </a:solidFill>
              </a:defRPr>
            </a:lvl1pPr>
          </a:lstStyle>
          <a:p>
            <a:r>
              <a:rPr lang="es-ES" dirty="0"/>
              <a:t>Haga clic para modificar</a:t>
            </a:r>
            <a:endParaRPr lang="x-none" dirty="0"/>
          </a:p>
        </p:txBody>
      </p:sp>
      <p:sp>
        <p:nvSpPr>
          <p:cNvPr id="6" name="Marcador de texto 5">
            <a:extLst>
              <a:ext uri="{FF2B5EF4-FFF2-40B4-BE49-F238E27FC236}">
                <a16:creationId xmlns:a16="http://schemas.microsoft.com/office/drawing/2014/main" xmlns="" id="{C0D8D9E4-ED4C-EB45-8C46-72E5DBAB40D5}"/>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861351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7BDD29F2-EF0B-4347-9278-8857A52A5BE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0977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E472FB7-C2C3-245C-B8D6-D8430FA9D9E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xmlns="" id="{EA29CCF9-FD08-BC3B-7149-79C6A4BE31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xmlns="" id="{7F1E5281-7BB6-6D65-561E-C8D1722EC6FA}"/>
              </a:ext>
            </a:extLst>
          </p:cNvPr>
          <p:cNvSpPr>
            <a:spLocks noGrp="1"/>
          </p:cNvSpPr>
          <p:nvPr>
            <p:ph type="dt" sz="half" idx="10"/>
          </p:nvPr>
        </p:nvSpPr>
        <p:spPr/>
        <p:txBody>
          <a:bodyPr/>
          <a:lstStyle/>
          <a:p>
            <a:fld id="{93638263-A737-4E84-9572-87F252C943F5}" type="datetimeFigureOut">
              <a:rPr lang="es-ES" smtClean="0"/>
              <a:t>27/06/2025</a:t>
            </a:fld>
            <a:endParaRPr lang="es-ES"/>
          </a:p>
        </p:txBody>
      </p:sp>
      <p:sp>
        <p:nvSpPr>
          <p:cNvPr id="5" name="Marcador de pie de página 4">
            <a:extLst>
              <a:ext uri="{FF2B5EF4-FFF2-40B4-BE49-F238E27FC236}">
                <a16:creationId xmlns:a16="http://schemas.microsoft.com/office/drawing/2014/main" xmlns="" id="{C830DA57-50D3-94DA-3D04-23591E66727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41AC6044-E144-1DF7-A42C-89ADEE987909}"/>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26703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A0F65DF1-69E9-D42F-4A21-72077A6B2601}"/>
              </a:ext>
            </a:extLst>
          </p:cNvPr>
          <p:cNvSpPr>
            <a:spLocks noGrp="1"/>
          </p:cNvSpPr>
          <p:nvPr>
            <p:ph type="dt" sz="half" idx="10"/>
          </p:nvPr>
        </p:nvSpPr>
        <p:spPr/>
        <p:txBody>
          <a:bodyPr/>
          <a:lstStyle/>
          <a:p>
            <a:fld id="{93638263-A737-4E84-9572-87F252C943F5}" type="datetimeFigureOut">
              <a:rPr lang="es-ES" smtClean="0"/>
              <a:t>27/06/2025</a:t>
            </a:fld>
            <a:endParaRPr lang="es-ES"/>
          </a:p>
        </p:txBody>
      </p:sp>
      <p:sp>
        <p:nvSpPr>
          <p:cNvPr id="3" name="Marcador de pie de página 2">
            <a:extLst>
              <a:ext uri="{FF2B5EF4-FFF2-40B4-BE49-F238E27FC236}">
                <a16:creationId xmlns:a16="http://schemas.microsoft.com/office/drawing/2014/main" xmlns="" id="{18AF9CD3-36AE-AE78-5BC0-467BFD7D6A2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xmlns="" id="{CD5DE2E2-7B5C-2DB4-25C3-8FF87A440287}"/>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395252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olo el título">
    <p:spTree>
      <p:nvGrpSpPr>
        <p:cNvPr id="1" name=""/>
        <p:cNvGrpSpPr/>
        <p:nvPr/>
      </p:nvGrpSpPr>
      <p:grpSpPr>
        <a:xfrm>
          <a:off x="0" y="0"/>
          <a:ext cx="0" cy="0"/>
          <a:chOff x="0" y="0"/>
          <a:chExt cx="0" cy="0"/>
        </a:xfrm>
      </p:grpSpPr>
      <p:pic>
        <p:nvPicPr>
          <p:cNvPr id="7" name="Imagen 6">
            <a:extLst>
              <a:ext uri="{FF2B5EF4-FFF2-40B4-BE49-F238E27FC236}">
                <a16:creationId xmlns="" xmlns:a16="http://schemas.microsoft.com/office/drawing/2014/main" id="{A3A6E091-7C03-A443-A6D2-38D7BDCE83D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850ADB42-67F8-B244-80CB-7A4A6F8B8139}"/>
              </a:ext>
            </a:extLst>
          </p:cNvPr>
          <p:cNvSpPr>
            <a:spLocks noGrp="1"/>
          </p:cNvSpPr>
          <p:nvPr>
            <p:ph type="title" hasCustomPrompt="1"/>
          </p:nvPr>
        </p:nvSpPr>
        <p:spPr>
          <a:xfrm>
            <a:off x="838200" y="340411"/>
            <a:ext cx="7737389" cy="672843"/>
          </a:xfrm>
        </p:spPr>
        <p:txBody>
          <a:bodyPr>
            <a:normAutofit/>
          </a:bodyPr>
          <a:lstStyle>
            <a:lvl1pPr>
              <a:defRPr sz="3600" b="1">
                <a:solidFill>
                  <a:srgbClr val="1F285D"/>
                </a:solidFill>
              </a:defRPr>
            </a:lvl1pPr>
          </a:lstStyle>
          <a:p>
            <a:r>
              <a:rPr lang="es-ES" dirty="0"/>
              <a:t>Editar título</a:t>
            </a:r>
            <a:endParaRPr lang="es-419" dirty="0"/>
          </a:p>
        </p:txBody>
      </p:sp>
      <p:sp>
        <p:nvSpPr>
          <p:cNvPr id="11" name="Marcador de texto 10">
            <a:extLst>
              <a:ext uri="{FF2B5EF4-FFF2-40B4-BE49-F238E27FC236}">
                <a16:creationId xmlns="" xmlns:a16="http://schemas.microsoft.com/office/drawing/2014/main" id="{FE0C7826-BD6F-3F44-93EE-AB675BEF60DB}"/>
              </a:ext>
            </a:extLst>
          </p:cNvPr>
          <p:cNvSpPr>
            <a:spLocks noGrp="1"/>
          </p:cNvSpPr>
          <p:nvPr>
            <p:ph type="body" sz="quarter" idx="10" hasCustomPrompt="1"/>
          </p:nvPr>
        </p:nvSpPr>
        <p:spPr>
          <a:xfrm>
            <a:off x="838200" y="1012825"/>
            <a:ext cx="7737475" cy="457629"/>
          </a:xfrm>
        </p:spPr>
        <p:txBody>
          <a:bodyPr>
            <a:normAutofit/>
          </a:bodyPr>
          <a:lstStyle>
            <a:lvl1pPr marL="0" indent="0">
              <a:buNone/>
              <a:defRPr sz="2400">
                <a:solidFill>
                  <a:srgbClr val="646481"/>
                </a:solidFill>
              </a:defRPr>
            </a:lvl1pPr>
          </a:lstStyle>
          <a:p>
            <a:r>
              <a:rPr lang="es-ES" dirty="0"/>
              <a:t>Haga clic para modificar</a:t>
            </a:r>
            <a:endParaRPr lang="es-419" dirty="0"/>
          </a:p>
        </p:txBody>
      </p:sp>
      <p:sp>
        <p:nvSpPr>
          <p:cNvPr id="13" name="Marcador de texto 12">
            <a:extLst>
              <a:ext uri="{FF2B5EF4-FFF2-40B4-BE49-F238E27FC236}">
                <a16:creationId xmlns="" xmlns:a16="http://schemas.microsoft.com/office/drawing/2014/main" id="{8DAAF717-D746-FE4F-A5F1-E3136E0F16AD}"/>
              </a:ext>
            </a:extLst>
          </p:cNvPr>
          <p:cNvSpPr>
            <a:spLocks noGrp="1"/>
          </p:cNvSpPr>
          <p:nvPr>
            <p:ph type="body" sz="quarter" idx="11" hasCustomPrompt="1"/>
          </p:nvPr>
        </p:nvSpPr>
        <p:spPr>
          <a:xfrm>
            <a:off x="11083969" y="6289632"/>
            <a:ext cx="728662" cy="457629"/>
          </a:xfrm>
        </p:spPr>
        <p:txBody>
          <a:bodyPr/>
          <a:lstStyle>
            <a:lvl1pPr marL="0" indent="0" algn="ctr">
              <a:buNone/>
              <a:defRPr b="1">
                <a:solidFill>
                  <a:schemeClr val="bg1"/>
                </a:solidFill>
              </a:defRPr>
            </a:lvl1pPr>
          </a:lstStyle>
          <a:p>
            <a:r>
              <a:rPr lang="es-ES" dirty="0"/>
              <a:t>01</a:t>
            </a:r>
            <a:endParaRPr lang="es-419" dirty="0"/>
          </a:p>
        </p:txBody>
      </p:sp>
    </p:spTree>
    <p:extLst>
      <p:ext uri="{BB962C8B-B14F-4D97-AF65-F5344CB8AC3E}">
        <p14:creationId xmlns:p14="http://schemas.microsoft.com/office/powerpoint/2010/main" val="337643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5AFFA344-97B1-2E42-9322-C455A09CB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xmlns="" id="{7249D5DD-1BDF-D242-9FCC-33931EADFD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es-ES"/>
              <a:t>Editar los estilos de texto del patrón
Segundo nivel
Tercer nivel
Cuarto nivel
Quinto nivel</a:t>
            </a:r>
            <a:endParaRPr lang="es-EC"/>
          </a:p>
        </p:txBody>
      </p:sp>
      <p:sp>
        <p:nvSpPr>
          <p:cNvPr id="4" name="Marcador de fecha 3">
            <a:extLst>
              <a:ext uri="{FF2B5EF4-FFF2-40B4-BE49-F238E27FC236}">
                <a16:creationId xmlns:a16="http://schemas.microsoft.com/office/drawing/2014/main" xmlns="" id="{138C3082-503C-2949-9FE2-4BE9395DFC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09197-C62B-E041-B7A6-078879F8728D}" type="datetimeFigureOut">
              <a:rPr lang="es-EC" smtClean="0"/>
              <a:t>27/6/2025</a:t>
            </a:fld>
            <a:endParaRPr lang="es-EC"/>
          </a:p>
        </p:txBody>
      </p:sp>
      <p:sp>
        <p:nvSpPr>
          <p:cNvPr id="5" name="Marcador de pie de página 4">
            <a:extLst>
              <a:ext uri="{FF2B5EF4-FFF2-40B4-BE49-F238E27FC236}">
                <a16:creationId xmlns:a16="http://schemas.microsoft.com/office/drawing/2014/main" xmlns="" id="{C19FE301-8AFC-C744-B8C1-DE8A5B747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Marcador de número de diapositiva 5">
            <a:extLst>
              <a:ext uri="{FF2B5EF4-FFF2-40B4-BE49-F238E27FC236}">
                <a16:creationId xmlns:a16="http://schemas.microsoft.com/office/drawing/2014/main" xmlns="" id="{B0F974DB-B6FD-6D46-8745-1BB4CB07D8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9FF70-6B49-2041-A5E1-3A534BD2F87D}" type="slidenum">
              <a:rPr lang="es-EC" smtClean="0"/>
              <a:t>‹Nº›</a:t>
            </a:fld>
            <a:endParaRPr lang="es-EC"/>
          </a:p>
        </p:txBody>
      </p:sp>
    </p:spTree>
    <p:extLst>
      <p:ext uri="{BB962C8B-B14F-4D97-AF65-F5344CB8AC3E}">
        <p14:creationId xmlns:p14="http://schemas.microsoft.com/office/powerpoint/2010/main" val="415575497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4" r:id="rId5"/>
    <p:sldLayoutId id="2147483656" r:id="rId6"/>
    <p:sldLayoutId id="2147483657" r:id="rId7"/>
    <p:sldLayoutId id="214748365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xmlns="" id="{41407185-C547-004B-A808-08C1D56731EB}"/>
              </a:ext>
            </a:extLst>
          </p:cNvPr>
          <p:cNvSpPr>
            <a:spLocks noGrp="1"/>
          </p:cNvSpPr>
          <p:nvPr>
            <p:ph type="subTitle" idx="1"/>
          </p:nvPr>
        </p:nvSpPr>
        <p:spPr>
          <a:xfrm>
            <a:off x="1093612" y="3247097"/>
            <a:ext cx="8197516" cy="700455"/>
          </a:xfrm>
        </p:spPr>
        <p:txBody>
          <a:bodyPr>
            <a:normAutofit fontScale="77500" lnSpcReduction="20000"/>
          </a:bodyPr>
          <a:lstStyle/>
          <a:p>
            <a:r>
              <a:rPr lang="es-ES" dirty="0"/>
              <a:t>Instituto Nacional de Estadística y Censos (INEC) - Ecuador</a:t>
            </a:r>
            <a:endParaRPr lang="x-none" dirty="0"/>
          </a:p>
        </p:txBody>
      </p:sp>
      <p:sp>
        <p:nvSpPr>
          <p:cNvPr id="4" name="Marcador de texto 3">
            <a:extLst>
              <a:ext uri="{FF2B5EF4-FFF2-40B4-BE49-F238E27FC236}">
                <a16:creationId xmlns:a16="http://schemas.microsoft.com/office/drawing/2014/main" xmlns="" id="{605ED854-5B8D-3741-B50E-44B9B77B9E70}"/>
              </a:ext>
            </a:extLst>
          </p:cNvPr>
          <p:cNvSpPr>
            <a:spLocks noGrp="1"/>
          </p:cNvSpPr>
          <p:nvPr>
            <p:ph type="body" sz="quarter" idx="11"/>
          </p:nvPr>
        </p:nvSpPr>
        <p:spPr>
          <a:xfrm>
            <a:off x="1224240" y="4440060"/>
            <a:ext cx="2093725" cy="481281"/>
          </a:xfrm>
        </p:spPr>
        <p:txBody>
          <a:bodyPr>
            <a:normAutofit/>
          </a:bodyPr>
          <a:lstStyle/>
          <a:p>
            <a:r>
              <a:rPr lang="es-ES" dirty="0" smtClean="0"/>
              <a:t>Jnio-2025</a:t>
            </a:r>
          </a:p>
        </p:txBody>
      </p:sp>
      <p:sp>
        <p:nvSpPr>
          <p:cNvPr id="5" name="Título 1">
            <a:extLst>
              <a:ext uri="{FF2B5EF4-FFF2-40B4-BE49-F238E27FC236}">
                <a16:creationId xmlns:a16="http://schemas.microsoft.com/office/drawing/2014/main" xmlns="" id="{8A8E9921-E1FF-EE4E-B18A-8E593EF01E20}"/>
              </a:ext>
            </a:extLst>
          </p:cNvPr>
          <p:cNvSpPr txBox="1">
            <a:spLocks/>
          </p:cNvSpPr>
          <p:nvPr/>
        </p:nvSpPr>
        <p:spPr>
          <a:xfrm>
            <a:off x="897234" y="1119348"/>
            <a:ext cx="9244670" cy="18544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r>
              <a:rPr lang="es-ES" dirty="0" smtClean="0"/>
              <a:t>DISEÑO MUESTRAL </a:t>
            </a:r>
          </a:p>
          <a:p>
            <a:r>
              <a:rPr lang="es-ES" dirty="0" smtClean="0"/>
              <a:t>ENIGHUR 2024-2025</a:t>
            </a:r>
          </a:p>
        </p:txBody>
      </p:sp>
    </p:spTree>
    <p:extLst>
      <p:ext uri="{BB962C8B-B14F-4D97-AF65-F5344CB8AC3E}">
        <p14:creationId xmlns:p14="http://schemas.microsoft.com/office/powerpoint/2010/main" val="33723523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1216342" y="1832800"/>
            <a:ext cx="9646730" cy="4193096"/>
          </a:xfrm>
          <a:prstGeom prst="rect">
            <a:avLst/>
          </a:prstGeom>
        </p:spPr>
      </p:pic>
    </p:spTree>
    <p:extLst>
      <p:ext uri="{BB962C8B-B14F-4D97-AF65-F5344CB8AC3E}">
        <p14:creationId xmlns:p14="http://schemas.microsoft.com/office/powerpoint/2010/main" val="2380326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1330642" y="1204150"/>
            <a:ext cx="9130094" cy="5260658"/>
          </a:xfrm>
          <a:prstGeom prst="rect">
            <a:avLst/>
          </a:prstGeom>
        </p:spPr>
      </p:pic>
    </p:spTree>
    <p:extLst>
      <p:ext uri="{BB962C8B-B14F-4D97-AF65-F5344CB8AC3E}">
        <p14:creationId xmlns:p14="http://schemas.microsoft.com/office/powerpoint/2010/main" val="26917809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3408997" y="1013254"/>
            <a:ext cx="4733925" cy="5562600"/>
          </a:xfrm>
          <a:prstGeom prst="rect">
            <a:avLst/>
          </a:prstGeom>
        </p:spPr>
      </p:pic>
    </p:spTree>
    <p:extLst>
      <p:ext uri="{BB962C8B-B14F-4D97-AF65-F5344CB8AC3E}">
        <p14:creationId xmlns:p14="http://schemas.microsoft.com/office/powerpoint/2010/main" val="3449829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1770506" y="1013254"/>
            <a:ext cx="7739254" cy="5629275"/>
          </a:xfrm>
          <a:prstGeom prst="rect">
            <a:avLst/>
          </a:prstGeom>
        </p:spPr>
      </p:pic>
    </p:spTree>
    <p:extLst>
      <p:ext uri="{BB962C8B-B14F-4D97-AF65-F5344CB8AC3E}">
        <p14:creationId xmlns:p14="http://schemas.microsoft.com/office/powerpoint/2010/main" val="18577301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a:t>Evaluación del levantamiento de la muestra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3093720" y="906589"/>
            <a:ext cx="5181600" cy="5750243"/>
          </a:xfrm>
          <a:prstGeom prst="rect">
            <a:avLst/>
          </a:prstGeom>
        </p:spPr>
      </p:pic>
    </p:spTree>
    <p:extLst>
      <p:ext uri="{BB962C8B-B14F-4D97-AF65-F5344CB8AC3E}">
        <p14:creationId xmlns:p14="http://schemas.microsoft.com/office/powerpoint/2010/main" val="95206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Factor de expansión</a:t>
            </a:r>
            <a:endParaRPr lang="es-EC" dirty="0"/>
          </a:p>
        </p:txBody>
      </p:sp>
      <p:sp>
        <p:nvSpPr>
          <p:cNvPr id="3" name="Marcador de texto 2"/>
          <p:cNvSpPr>
            <a:spLocks noGrp="1"/>
          </p:cNvSpPr>
          <p:nvPr>
            <p:ph type="body" sz="quarter" idx="11"/>
          </p:nvPr>
        </p:nvSpPr>
        <p:spPr/>
        <p:txBody>
          <a:bodyPr/>
          <a:lstStyle/>
          <a:p>
            <a:endParaRPr lang="es-EC"/>
          </a:p>
        </p:txBody>
      </p:sp>
      <p:sp>
        <p:nvSpPr>
          <p:cNvPr id="5" name="Marcador de texto 4"/>
          <p:cNvSpPr>
            <a:spLocks noGrp="1"/>
          </p:cNvSpPr>
          <p:nvPr>
            <p:ph type="body" sz="quarter" idx="13"/>
          </p:nvPr>
        </p:nvSpPr>
        <p:spPr/>
        <p:txBody>
          <a:bodyPr/>
          <a:lstStyle/>
          <a:p>
            <a:endParaRPr lang="es-EC"/>
          </a:p>
        </p:txBody>
      </p:sp>
      <p:sp>
        <p:nvSpPr>
          <p:cNvPr id="6" name="Marcador de texto 3"/>
          <p:cNvSpPr>
            <a:spLocks noGrp="1"/>
          </p:cNvSpPr>
          <p:nvPr>
            <p:ph type="body" sz="quarter" idx="12"/>
          </p:nvPr>
        </p:nvSpPr>
        <p:spPr>
          <a:xfrm>
            <a:off x="2838203" y="1174282"/>
            <a:ext cx="2012930" cy="1145056"/>
          </a:xfrm>
        </p:spPr>
        <p:txBody>
          <a:bodyPr/>
          <a:lstStyle/>
          <a:p>
            <a:r>
              <a:rPr lang="es-ES" dirty="0" smtClean="0"/>
              <a:t>02.</a:t>
            </a:r>
            <a:endParaRPr lang="es-EC" dirty="0"/>
          </a:p>
        </p:txBody>
      </p:sp>
    </p:spTree>
    <p:extLst>
      <p:ext uri="{BB962C8B-B14F-4D97-AF65-F5344CB8AC3E}">
        <p14:creationId xmlns:p14="http://schemas.microsoft.com/office/powerpoint/2010/main" val="3793141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Factor de expansión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1201694" y="1383620"/>
            <a:ext cx="9487642" cy="4801314"/>
          </a:xfrm>
          <a:prstGeom prst="rect">
            <a:avLst/>
          </a:prstGeom>
        </p:spPr>
        <p:txBody>
          <a:bodyPr wrap="square">
            <a:spAutoFit/>
          </a:bodyPr>
          <a:lstStyle/>
          <a:p>
            <a:pPr marL="285750" indent="-285750" algn="just">
              <a:buFont typeface="Arial" panose="020B0604020202020204" pitchFamily="34" charset="0"/>
              <a:buChar char="•"/>
            </a:pPr>
            <a:r>
              <a:rPr lang="es-ES" dirty="0" smtClean="0"/>
              <a:t>El diseño </a:t>
            </a:r>
            <a:r>
              <a:rPr lang="es-ES" dirty="0" err="1" smtClean="0"/>
              <a:t>muestral</a:t>
            </a:r>
            <a:r>
              <a:rPr lang="es-ES" dirty="0" smtClean="0"/>
              <a:t> definido para la ENIGHUR es </a:t>
            </a:r>
            <a:r>
              <a:rPr lang="es-ES" dirty="0" err="1" smtClean="0"/>
              <a:t>bietápico</a:t>
            </a:r>
            <a:r>
              <a:rPr lang="es-ES" dirty="0" smtClean="0"/>
              <a:t> estratificado con selección aleatoria de elementos, por ende, para el calculo de los factores de expansión se consideran las probabilidades de inclusión en cada una de las etapas, así como los respectivos ajustes por cobertura. </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MX" dirty="0" smtClean="0"/>
              <a:t>Al ser un muestreo probabilístico cada </a:t>
            </a:r>
            <a:r>
              <a:rPr lang="es-MX" dirty="0"/>
              <a:t>unidad de la población tiene una probabilidad conocida de ser </a:t>
            </a:r>
            <a:r>
              <a:rPr lang="es-MX" dirty="0" smtClean="0"/>
              <a:t>seleccionada.</a:t>
            </a:r>
            <a:endParaRPr lang="es-ES" dirty="0" smtClean="0"/>
          </a:p>
          <a:p>
            <a:pPr algn="just"/>
            <a:endParaRPr lang="es-ES" dirty="0" smtClean="0"/>
          </a:p>
          <a:p>
            <a:pPr marL="285750" indent="-285750" algn="just">
              <a:buFont typeface="Arial" panose="020B0604020202020204" pitchFamily="34" charset="0"/>
              <a:buChar char="•"/>
            </a:pPr>
            <a:r>
              <a:rPr lang="es-MX" dirty="0"/>
              <a:t>Un factor de expansión </a:t>
            </a:r>
            <a:r>
              <a:rPr lang="es-MX" dirty="0" err="1"/>
              <a:t>muestral</a:t>
            </a:r>
            <a:r>
              <a:rPr lang="es-MX" dirty="0"/>
              <a:t> es un valor que indica cuántas unidades de la población total representa una unidad de la muestra. En otras palabras, es un número que se usa para ponderar los datos de la muestra y hacer que sean representativos de la población de la cual se extrajo la </a:t>
            </a:r>
            <a:r>
              <a:rPr lang="es-MX" dirty="0" smtClean="0"/>
              <a:t>muestra.</a:t>
            </a:r>
          </a:p>
          <a:p>
            <a:pPr marL="285750" indent="-285750" algn="just">
              <a:buFont typeface="Arial" panose="020B0604020202020204" pitchFamily="34" charset="0"/>
              <a:buChar char="•"/>
            </a:pPr>
            <a:endParaRPr lang="es-MX" dirty="0"/>
          </a:p>
          <a:p>
            <a:pPr marL="285750" indent="-285750" algn="just">
              <a:buFont typeface="Arial" panose="020B0604020202020204" pitchFamily="34" charset="0"/>
              <a:buChar char="•"/>
            </a:pPr>
            <a:r>
              <a:rPr lang="es-MX" dirty="0"/>
              <a:t>El objetivo principal de los factores de expansión es ajustar las respuestas de la muestra para que reflejen con mayor precisión las características de la población </a:t>
            </a:r>
            <a:r>
              <a:rPr lang="es-MX" dirty="0" smtClean="0"/>
              <a:t>total.</a:t>
            </a:r>
          </a:p>
          <a:p>
            <a:pPr algn="just"/>
            <a:endParaRPr lang="es-MX" dirty="0"/>
          </a:p>
        </p:txBody>
      </p:sp>
    </p:spTree>
    <p:extLst>
      <p:ext uri="{BB962C8B-B14F-4D97-AF65-F5344CB8AC3E}">
        <p14:creationId xmlns:p14="http://schemas.microsoft.com/office/powerpoint/2010/main" val="1587782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1210838" y="2078564"/>
            <a:ext cx="8836152" cy="2862322"/>
          </a:xfrm>
          <a:prstGeom prst="rect">
            <a:avLst/>
          </a:prstGeom>
        </p:spPr>
        <p:txBody>
          <a:bodyPr wrap="square">
            <a:spAutoFit/>
          </a:bodyPr>
          <a:lstStyle/>
          <a:p>
            <a:pPr marL="285750" indent="-285750" algn="just">
              <a:buFont typeface="Arial" panose="020B0604020202020204" pitchFamily="34" charset="0"/>
              <a:buChar char="•"/>
            </a:pPr>
            <a:r>
              <a:rPr lang="es-ES" dirty="0" smtClean="0"/>
              <a:t>En la primera etapa se seleccionan UPM con un probabilidad proporcional al tamaño que está definido por la cantidad de viviendas ocupadas. </a:t>
            </a:r>
            <a:endParaRPr lang="es-ES" dirty="0" smtClean="0"/>
          </a:p>
          <a:p>
            <a:pPr algn="just"/>
            <a:endParaRPr lang="es-ES" dirty="0" smtClean="0"/>
          </a:p>
          <a:p>
            <a:pPr marL="285750" indent="-285750" algn="just">
              <a:buFont typeface="Arial" panose="020B0604020202020204" pitchFamily="34" charset="0"/>
              <a:buChar char="•"/>
            </a:pPr>
            <a:r>
              <a:rPr lang="es-ES" dirty="0" smtClean="0"/>
              <a:t>La selección de segunda etapa se realiza sobre el conjunto de viviendas particulares ocupadas. Dicha selección tiene lugar sobre la actualización cartográfica realizada para cada periodo.</a:t>
            </a:r>
          </a:p>
          <a:p>
            <a:pPr marL="285750" indent="-285750" algn="just">
              <a:buFont typeface="Arial" panose="020B0604020202020204" pitchFamily="34" charset="0"/>
              <a:buChar char="•"/>
            </a:pPr>
            <a:endParaRPr lang="es-ES" dirty="0" smtClean="0"/>
          </a:p>
          <a:p>
            <a:pPr marL="285750" indent="-285750" algn="just">
              <a:buFont typeface="Arial" panose="020B0604020202020204" pitchFamily="34" charset="0"/>
              <a:buChar char="•"/>
            </a:pPr>
            <a:r>
              <a:rPr lang="es-ES" dirty="0" smtClean="0"/>
              <a:t>Con las probabilidades de primera y segunda etapa se procede con calculo del factor de expansión teórico. </a:t>
            </a:r>
            <a:endParaRPr lang="es-ES" dirty="0"/>
          </a:p>
          <a:p>
            <a:pPr marL="285750" indent="-285750" algn="just">
              <a:buFont typeface="Arial" panose="020B0604020202020204" pitchFamily="34" charset="0"/>
              <a:buChar char="•"/>
            </a:pPr>
            <a:endParaRPr lang="es-ES" dirty="0"/>
          </a:p>
        </p:txBody>
      </p:sp>
      <p:sp>
        <p:nvSpPr>
          <p:cNvPr id="4" name="Título 4"/>
          <p:cNvSpPr>
            <a:spLocks noGrp="1"/>
          </p:cNvSpPr>
          <p:nvPr>
            <p:ph type="title"/>
          </p:nvPr>
        </p:nvSpPr>
        <p:spPr>
          <a:xfrm>
            <a:off x="838200" y="431851"/>
            <a:ext cx="7737389" cy="672843"/>
          </a:xfrm>
        </p:spPr>
        <p:txBody>
          <a:bodyPr>
            <a:normAutofit/>
          </a:bodyPr>
          <a:lstStyle/>
          <a:p>
            <a:r>
              <a:rPr lang="es-ES" dirty="0" smtClean="0"/>
              <a:t>Factor de expansión</a:t>
            </a:r>
            <a:endParaRPr lang="es-EC" dirty="0"/>
          </a:p>
        </p:txBody>
      </p:sp>
    </p:spTree>
    <p:extLst>
      <p:ext uri="{BB962C8B-B14F-4D97-AF65-F5344CB8AC3E}">
        <p14:creationId xmlns:p14="http://schemas.microsoft.com/office/powerpoint/2010/main" val="4245599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Ajuste por cobertura de viviendas</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9" name="CuadroTexto 8"/>
          <p:cNvSpPr txBox="1"/>
          <p:nvPr/>
        </p:nvSpPr>
        <p:spPr>
          <a:xfrm>
            <a:off x="838200" y="1175018"/>
            <a:ext cx="10212749" cy="5601533"/>
          </a:xfrm>
          <a:prstGeom prst="rect">
            <a:avLst/>
          </a:prstGeom>
          <a:noFill/>
        </p:spPr>
        <p:txBody>
          <a:bodyPr wrap="square" rtlCol="0">
            <a:spAutoFit/>
          </a:bodyPr>
          <a:lstStyle/>
          <a:p>
            <a:r>
              <a:rPr lang="es-ES" sz="2000" dirty="0" smtClean="0"/>
              <a:t>Cada </a:t>
            </a:r>
            <a:r>
              <a:rPr lang="es-ES" sz="2000" dirty="0"/>
              <a:t>vivienda que ha sido seleccionada en la muestra se clasifica de cuatro maneras posibles:</a:t>
            </a:r>
          </a:p>
          <a:p>
            <a:endParaRPr lang="es-EC" sz="2000" dirty="0" smtClean="0"/>
          </a:p>
          <a:p>
            <a:pPr marL="342900" indent="-342900">
              <a:buFont typeface="Arial" panose="020B0604020202020204" pitchFamily="34" charset="0"/>
              <a:buChar char="•"/>
            </a:pPr>
            <a:r>
              <a:rPr lang="es-EC" sz="2000" b="1" dirty="0" smtClean="0"/>
              <a:t>Elegibilidad </a:t>
            </a:r>
            <a:r>
              <a:rPr lang="es-EC" sz="2000" b="1" dirty="0"/>
              <a:t>conocida</a:t>
            </a:r>
          </a:p>
          <a:p>
            <a:r>
              <a:rPr lang="es-EC" sz="2000" b="1" dirty="0" smtClean="0"/>
              <a:t>	– </a:t>
            </a:r>
            <a:r>
              <a:rPr lang="es-EC" sz="2000" dirty="0"/>
              <a:t>Elegible respondiente (RE)</a:t>
            </a:r>
          </a:p>
          <a:p>
            <a:r>
              <a:rPr lang="es-EC" sz="2000" dirty="0" smtClean="0"/>
              <a:t>		∗ </a:t>
            </a:r>
            <a:r>
              <a:rPr lang="es-EC" sz="2000" dirty="0"/>
              <a:t>Efectiva</a:t>
            </a:r>
          </a:p>
          <a:p>
            <a:r>
              <a:rPr lang="es-EC" sz="2000" b="1" dirty="0" smtClean="0"/>
              <a:t>	– </a:t>
            </a:r>
            <a:r>
              <a:rPr lang="es-EC" sz="2000" dirty="0"/>
              <a:t>Elegible no respondiente (NR)</a:t>
            </a:r>
          </a:p>
          <a:p>
            <a:r>
              <a:rPr lang="es-EC" sz="2000" dirty="0" smtClean="0"/>
              <a:t>		∗ </a:t>
            </a:r>
            <a:r>
              <a:rPr lang="es-EC" sz="2000" dirty="0"/>
              <a:t>Rechazo</a:t>
            </a:r>
          </a:p>
          <a:p>
            <a:r>
              <a:rPr lang="es-EC" sz="2000" b="1" dirty="0" smtClean="0"/>
              <a:t>	– </a:t>
            </a:r>
            <a:r>
              <a:rPr lang="es-EC" sz="2000" dirty="0"/>
              <a:t>No elegibles (NE)</a:t>
            </a:r>
          </a:p>
          <a:p>
            <a:r>
              <a:rPr lang="es-EC" sz="2000" dirty="0" smtClean="0"/>
              <a:t>		∗ </a:t>
            </a:r>
            <a:r>
              <a:rPr lang="es-EC" sz="2000" dirty="0"/>
              <a:t>Temporal</a:t>
            </a:r>
          </a:p>
          <a:p>
            <a:r>
              <a:rPr lang="es-EC" sz="2000" dirty="0" smtClean="0"/>
              <a:t>		∗ </a:t>
            </a:r>
            <a:r>
              <a:rPr lang="es-EC" sz="2000" dirty="0"/>
              <a:t>Desocupada</a:t>
            </a:r>
          </a:p>
          <a:p>
            <a:r>
              <a:rPr lang="es-EC" sz="2000" dirty="0" smtClean="0"/>
              <a:t>		∗ </a:t>
            </a:r>
            <a:r>
              <a:rPr lang="es-EC" sz="2000" dirty="0"/>
              <a:t>En construcción</a:t>
            </a:r>
          </a:p>
          <a:p>
            <a:r>
              <a:rPr lang="es-EC" sz="2000" dirty="0" smtClean="0"/>
              <a:t>		∗ </a:t>
            </a:r>
            <a:r>
              <a:rPr lang="es-EC" sz="2000" dirty="0"/>
              <a:t>Inhabitable o </a:t>
            </a:r>
            <a:r>
              <a:rPr lang="es-EC" sz="2000" dirty="0" err="1"/>
              <a:t>destruída</a:t>
            </a:r>
            <a:endParaRPr lang="es-EC" sz="2000" dirty="0"/>
          </a:p>
          <a:p>
            <a:r>
              <a:rPr lang="es-EC" sz="2000" dirty="0" smtClean="0"/>
              <a:t>		∗ </a:t>
            </a:r>
            <a:r>
              <a:rPr lang="es-EC" sz="2000" dirty="0"/>
              <a:t>Convertida en </a:t>
            </a:r>
            <a:r>
              <a:rPr lang="es-EC" sz="2000" dirty="0" smtClean="0"/>
              <a:t>negocio</a:t>
            </a:r>
            <a:endParaRPr lang="es-ES" sz="2000" dirty="0"/>
          </a:p>
          <a:p>
            <a:r>
              <a:rPr lang="es-EC" sz="2000" dirty="0" smtClean="0"/>
              <a:t>		∗ </a:t>
            </a:r>
            <a:r>
              <a:rPr lang="es-EC" sz="2000" dirty="0"/>
              <a:t>Otra razón, cuál?</a:t>
            </a:r>
          </a:p>
          <a:p>
            <a:r>
              <a:rPr lang="es-EC" sz="2000" dirty="0"/>
              <a:t>• </a:t>
            </a:r>
            <a:r>
              <a:rPr lang="es-EC" sz="2000" b="1" dirty="0"/>
              <a:t>Elegibilidad desconocida</a:t>
            </a:r>
          </a:p>
          <a:p>
            <a:r>
              <a:rPr lang="es-EC" sz="2000" b="1" dirty="0" smtClean="0"/>
              <a:t>	– </a:t>
            </a:r>
            <a:r>
              <a:rPr lang="es-EC" sz="2000" dirty="0"/>
              <a:t>Elegibilidad desconocida (ED)</a:t>
            </a:r>
          </a:p>
          <a:p>
            <a:r>
              <a:rPr lang="es-EC" sz="2000" dirty="0" smtClean="0"/>
              <a:t>		∗ </a:t>
            </a:r>
            <a:r>
              <a:rPr lang="es-EC" sz="2000" dirty="0"/>
              <a:t>Nadie en casa</a:t>
            </a:r>
            <a:endParaRPr lang="es-ES" sz="2000" dirty="0"/>
          </a:p>
        </p:txBody>
      </p:sp>
    </p:spTree>
    <p:extLst>
      <p:ext uri="{BB962C8B-B14F-4D97-AF65-F5344CB8AC3E}">
        <p14:creationId xmlns:p14="http://schemas.microsoft.com/office/powerpoint/2010/main" val="40540414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es-ES" dirty="0" smtClean="0"/>
              <a:t>Ajuste por elegibilidad desconocida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6" name="Rectángulo 5"/>
          <p:cNvSpPr/>
          <p:nvPr/>
        </p:nvSpPr>
        <p:spPr>
          <a:xfrm>
            <a:off x="1137686" y="1903379"/>
            <a:ext cx="8836152" cy="923330"/>
          </a:xfrm>
          <a:prstGeom prst="rect">
            <a:avLst/>
          </a:prstGeom>
        </p:spPr>
        <p:txBody>
          <a:bodyPr wrap="square">
            <a:spAutoFit/>
          </a:bodyPr>
          <a:lstStyle/>
          <a:p>
            <a:pPr marL="285750" indent="-285750" algn="just">
              <a:buFont typeface="Arial" panose="020B0604020202020204" pitchFamily="34" charset="0"/>
              <a:buChar char="•"/>
            </a:pPr>
            <a:r>
              <a:rPr lang="es-ES" dirty="0" smtClean="0"/>
              <a:t>El tratamiento que se realiza con las unidades en la categoría ED es distribuir su peso total, de manera proporcional, sobre las unidades de elegibilidad conocida. </a:t>
            </a:r>
            <a:endParaRPr lang="es-ES" dirty="0"/>
          </a:p>
        </p:txBody>
      </p:sp>
      <p:sp>
        <p:nvSpPr>
          <p:cNvPr id="2" name="Rectángulo 1"/>
          <p:cNvSpPr/>
          <p:nvPr/>
        </p:nvSpPr>
        <p:spPr>
          <a:xfrm>
            <a:off x="3589362" y="4151434"/>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ED</a:t>
            </a:r>
            <a:endParaRPr lang="es-EC" dirty="0"/>
          </a:p>
        </p:txBody>
      </p:sp>
      <p:cxnSp>
        <p:nvCxnSpPr>
          <p:cNvPr id="4" name="Conector angular 3"/>
          <p:cNvCxnSpPr/>
          <p:nvPr/>
        </p:nvCxnSpPr>
        <p:spPr>
          <a:xfrm flipV="1">
            <a:off x="4517409" y="4014956"/>
            <a:ext cx="1624084" cy="327546"/>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ector angular 9"/>
          <p:cNvCxnSpPr/>
          <p:nvPr/>
        </p:nvCxnSpPr>
        <p:spPr>
          <a:xfrm>
            <a:off x="4517409" y="4329802"/>
            <a:ext cx="1624084"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p:cNvCxnSpPr/>
          <p:nvPr/>
        </p:nvCxnSpPr>
        <p:spPr>
          <a:xfrm>
            <a:off x="4517409" y="4342502"/>
            <a:ext cx="1624084" cy="382138"/>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6346209" y="3863233"/>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RE</a:t>
            </a:r>
            <a:endParaRPr lang="es-EC" dirty="0"/>
          </a:p>
        </p:txBody>
      </p:sp>
      <p:sp>
        <p:nvSpPr>
          <p:cNvPr id="18" name="Rectángulo 17"/>
          <p:cNvSpPr/>
          <p:nvPr/>
        </p:nvSpPr>
        <p:spPr>
          <a:xfrm>
            <a:off x="6346209" y="4315207"/>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NR</a:t>
            </a:r>
            <a:endParaRPr lang="es-EC" dirty="0"/>
          </a:p>
        </p:txBody>
      </p:sp>
      <p:sp>
        <p:nvSpPr>
          <p:cNvPr id="19" name="Rectángulo 18"/>
          <p:cNvSpPr/>
          <p:nvPr/>
        </p:nvSpPr>
        <p:spPr>
          <a:xfrm>
            <a:off x="6346209" y="4767181"/>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NE</a:t>
            </a:r>
            <a:endParaRPr lang="es-EC" dirty="0"/>
          </a:p>
        </p:txBody>
      </p:sp>
    </p:spTree>
    <p:extLst>
      <p:ext uri="{BB962C8B-B14F-4D97-AF65-F5344CB8AC3E}">
        <p14:creationId xmlns:p14="http://schemas.microsoft.com/office/powerpoint/2010/main" val="1664737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Introducción</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19368671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Ajuste por no respuesta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6" name="Rectángulo 5"/>
          <p:cNvSpPr/>
          <p:nvPr/>
        </p:nvSpPr>
        <p:spPr>
          <a:xfrm>
            <a:off x="1119398" y="1626068"/>
            <a:ext cx="8836152" cy="646331"/>
          </a:xfrm>
          <a:prstGeom prst="rect">
            <a:avLst/>
          </a:prstGeom>
        </p:spPr>
        <p:txBody>
          <a:bodyPr wrap="square">
            <a:spAutoFit/>
          </a:bodyPr>
          <a:lstStyle/>
          <a:p>
            <a:pPr marL="285750" indent="-285750" algn="just">
              <a:buFont typeface="Arial" panose="020B0604020202020204" pitchFamily="34" charset="0"/>
              <a:buChar char="•"/>
            </a:pPr>
            <a:r>
              <a:rPr lang="es-ES" dirty="0" smtClean="0"/>
              <a:t>El tratamiento que se realiza con las unidades en la categoría NR es distribuir su peso total, de manera proporcional, sobre las unidades RE y NE.</a:t>
            </a:r>
            <a:endParaRPr lang="es-ES" dirty="0"/>
          </a:p>
        </p:txBody>
      </p:sp>
      <p:sp>
        <p:nvSpPr>
          <p:cNvPr id="2" name="Rectángulo 1"/>
          <p:cNvSpPr/>
          <p:nvPr/>
        </p:nvSpPr>
        <p:spPr>
          <a:xfrm>
            <a:off x="3730070" y="3968554"/>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NR</a:t>
            </a:r>
            <a:endParaRPr lang="es-EC" dirty="0"/>
          </a:p>
        </p:txBody>
      </p:sp>
      <p:cxnSp>
        <p:nvCxnSpPr>
          <p:cNvPr id="4" name="Conector angular 3"/>
          <p:cNvCxnSpPr/>
          <p:nvPr/>
        </p:nvCxnSpPr>
        <p:spPr>
          <a:xfrm flipV="1">
            <a:off x="4658117" y="3832076"/>
            <a:ext cx="1624084" cy="327546"/>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p:cNvCxnSpPr/>
          <p:nvPr/>
        </p:nvCxnSpPr>
        <p:spPr>
          <a:xfrm>
            <a:off x="4658117" y="4159622"/>
            <a:ext cx="1624084" cy="382138"/>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6486917" y="3516580"/>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RE</a:t>
            </a:r>
            <a:endParaRPr lang="es-EC" dirty="0"/>
          </a:p>
        </p:txBody>
      </p:sp>
      <p:sp>
        <p:nvSpPr>
          <p:cNvPr id="19" name="Rectángulo 18"/>
          <p:cNvSpPr/>
          <p:nvPr/>
        </p:nvSpPr>
        <p:spPr>
          <a:xfrm>
            <a:off x="6486917" y="4584301"/>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NE</a:t>
            </a:r>
            <a:endParaRPr lang="es-EC" dirty="0"/>
          </a:p>
        </p:txBody>
      </p:sp>
    </p:spTree>
    <p:extLst>
      <p:ext uri="{BB962C8B-B14F-4D97-AF65-F5344CB8AC3E}">
        <p14:creationId xmlns:p14="http://schemas.microsoft.com/office/powerpoint/2010/main" val="254011936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Consideraciones </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3730070" y="3968554"/>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NR</a:t>
            </a:r>
            <a:endParaRPr lang="es-EC" dirty="0"/>
          </a:p>
        </p:txBody>
      </p:sp>
      <p:cxnSp>
        <p:nvCxnSpPr>
          <p:cNvPr id="4" name="Conector angular 3"/>
          <p:cNvCxnSpPr/>
          <p:nvPr/>
        </p:nvCxnSpPr>
        <p:spPr>
          <a:xfrm flipV="1">
            <a:off x="4658117" y="3832076"/>
            <a:ext cx="1624084" cy="327546"/>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p:cNvCxnSpPr/>
          <p:nvPr/>
        </p:nvCxnSpPr>
        <p:spPr>
          <a:xfrm>
            <a:off x="4658117" y="4159622"/>
            <a:ext cx="1624084" cy="382138"/>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6486917" y="3516580"/>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RE</a:t>
            </a:r>
            <a:endParaRPr lang="es-EC" dirty="0"/>
          </a:p>
        </p:txBody>
      </p:sp>
      <p:sp>
        <p:nvSpPr>
          <p:cNvPr id="19" name="Rectángulo 18"/>
          <p:cNvSpPr/>
          <p:nvPr/>
        </p:nvSpPr>
        <p:spPr>
          <a:xfrm>
            <a:off x="6486917" y="4584301"/>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NE</a:t>
            </a:r>
            <a:endParaRPr lang="es-EC" dirty="0"/>
          </a:p>
        </p:txBody>
      </p:sp>
    </p:spTree>
    <p:extLst>
      <p:ext uri="{BB962C8B-B14F-4D97-AF65-F5344CB8AC3E}">
        <p14:creationId xmlns:p14="http://schemas.microsoft.com/office/powerpoint/2010/main" val="4510830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85369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20" y="1768948"/>
            <a:ext cx="9479788" cy="3785652"/>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a:t>El diseño muestral implementado en la Encuesta Nacional de Ingresos de Hogares Urbanos y </a:t>
            </a:r>
            <a:r>
              <a:rPr lang="es-ES" sz="2000" dirty="0" smtClean="0"/>
              <a:t>Rurales (ENIGHUR</a:t>
            </a:r>
            <a:r>
              <a:rPr lang="es-ES" sz="2000" dirty="0"/>
              <a:t>) es un muestreo </a:t>
            </a:r>
            <a:r>
              <a:rPr lang="es-ES" sz="2000" dirty="0" smtClean="0"/>
              <a:t>probabilístico bietápico </a:t>
            </a:r>
            <a:r>
              <a:rPr lang="es-ES" sz="2000" dirty="0"/>
              <a:t>estratificado de elementos. </a:t>
            </a: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smtClean="0"/>
              <a:t>En </a:t>
            </a:r>
            <a:r>
              <a:rPr lang="es-ES" sz="2000" dirty="0"/>
              <a:t>la primera etapa, </a:t>
            </a:r>
            <a:r>
              <a:rPr lang="es-ES" sz="2000" dirty="0" smtClean="0"/>
              <a:t>se selecciona </a:t>
            </a:r>
            <a:r>
              <a:rPr lang="es-ES" sz="2000" dirty="0"/>
              <a:t>una muestra estratificada de UPM con probabilidad proporcional al tamaño (PPT), donde </a:t>
            </a:r>
            <a:r>
              <a:rPr lang="es-ES" sz="2000" dirty="0" smtClean="0"/>
              <a:t>la medida </a:t>
            </a:r>
            <a:r>
              <a:rPr lang="es-ES" sz="2000" dirty="0"/>
              <a:t>de tamaño de cada UPM está dada por el total de viviendas particulares ocupadas. </a:t>
            </a: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smtClean="0"/>
              <a:t>Para una segunda etapa, </a:t>
            </a:r>
            <a:r>
              <a:rPr lang="es-ES" sz="2000" dirty="0"/>
              <a:t>se </a:t>
            </a:r>
            <a:r>
              <a:rPr lang="es-ES" sz="2000" dirty="0" smtClean="0"/>
              <a:t>enlista la </a:t>
            </a:r>
            <a:r>
              <a:rPr lang="es-ES" sz="2000" dirty="0"/>
              <a:t>totalidad de viviendas que conforman cada </a:t>
            </a:r>
            <a:r>
              <a:rPr lang="es-ES" sz="2000" dirty="0" smtClean="0"/>
              <a:t>UPM. </a:t>
            </a:r>
            <a:r>
              <a:rPr lang="es-ES" sz="2000" dirty="0" smtClean="0"/>
              <a:t>Posteriormente se </a:t>
            </a:r>
            <a:r>
              <a:rPr lang="es-ES" sz="2000" dirty="0" err="1" smtClean="0"/>
              <a:t>elecciona</a:t>
            </a:r>
            <a:r>
              <a:rPr lang="es-ES" sz="2000" dirty="0" smtClean="0"/>
              <a:t> </a:t>
            </a:r>
            <a:r>
              <a:rPr lang="es-ES" sz="2000" dirty="0" smtClean="0"/>
              <a:t>aleatoriamente un </a:t>
            </a:r>
            <a:r>
              <a:rPr lang="es-ES" sz="2000" dirty="0"/>
              <a:t>total fijo de 12 viviendas en cada UPM seleccionada</a:t>
            </a:r>
            <a:r>
              <a:rPr lang="es-ES" sz="2000" dirty="0" smtClean="0"/>
              <a:t>.</a:t>
            </a:r>
            <a:endParaRPr lang="es-ES" sz="2000" dirty="0"/>
          </a:p>
        </p:txBody>
      </p:sp>
    </p:spTree>
    <p:extLst>
      <p:ext uri="{BB962C8B-B14F-4D97-AF65-F5344CB8AC3E}">
        <p14:creationId xmlns:p14="http://schemas.microsoft.com/office/powerpoint/2010/main" val="1457087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563624" y="2057487"/>
            <a:ext cx="9479788" cy="2554545"/>
          </a:xfrm>
          <a:prstGeom prst="rect">
            <a:avLst/>
          </a:prstGeom>
          <a:noFill/>
        </p:spPr>
        <p:txBody>
          <a:bodyPr wrap="square" rtlCol="0">
            <a:spAutoFit/>
          </a:bodyPr>
          <a:lstStyle/>
          <a:p>
            <a:r>
              <a:rPr lang="es-ES" sz="2000" dirty="0"/>
              <a:t>• La ENIGHUR tiene un tamaño muestral total de 3432 UPM distribuidas espacial y temporalmente</a:t>
            </a:r>
            <a:r>
              <a:rPr lang="es-ES" sz="2000" dirty="0" smtClean="0"/>
              <a:t>.</a:t>
            </a:r>
          </a:p>
          <a:p>
            <a:endParaRPr lang="es-ES" sz="2000" dirty="0"/>
          </a:p>
          <a:p>
            <a:r>
              <a:rPr lang="es-ES" sz="2000" dirty="0"/>
              <a:t>• La encuesta está planificada a lo largo de trece periodos: Se levantan 264 UPM por periodo</a:t>
            </a:r>
            <a:r>
              <a:rPr lang="es-ES" sz="2000" dirty="0" smtClean="0"/>
              <a:t>.</a:t>
            </a:r>
          </a:p>
          <a:p>
            <a:endParaRPr lang="es-ES" sz="2000" dirty="0"/>
          </a:p>
          <a:p>
            <a:r>
              <a:rPr lang="es-ES" sz="2000" dirty="0"/>
              <a:t>• Cada periodo está </a:t>
            </a:r>
            <a:r>
              <a:rPr lang="es-ES" sz="2000" dirty="0" smtClean="0"/>
              <a:t>constituido </a:t>
            </a:r>
            <a:r>
              <a:rPr lang="es-ES" sz="2000" dirty="0"/>
              <a:t>por cuatro semanas: En cada semana se levantan 66 UPM.</a:t>
            </a:r>
          </a:p>
        </p:txBody>
      </p:sp>
    </p:spTree>
    <p:extLst>
      <p:ext uri="{BB962C8B-B14F-4D97-AF65-F5344CB8AC3E}">
        <p14:creationId xmlns:p14="http://schemas.microsoft.com/office/powerpoint/2010/main" val="26572983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a:t>Control de cobertura de campo y muestral</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33475127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Elegibilidad</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19" y="1147156"/>
            <a:ext cx="10212749" cy="5016758"/>
          </a:xfrm>
          <a:prstGeom prst="rect">
            <a:avLst/>
          </a:prstGeom>
          <a:noFill/>
        </p:spPr>
        <p:txBody>
          <a:bodyPr wrap="square" rtlCol="0">
            <a:spAutoFit/>
          </a:bodyPr>
          <a:lstStyle/>
          <a:p>
            <a:r>
              <a:rPr lang="es-EC" sz="2000" dirty="0"/>
              <a:t>• </a:t>
            </a:r>
            <a:r>
              <a:rPr lang="es-EC" sz="2000" b="1" dirty="0"/>
              <a:t>Elegibilidad conocida</a:t>
            </a:r>
          </a:p>
          <a:p>
            <a:r>
              <a:rPr lang="es-EC" sz="2000" b="1" dirty="0" smtClean="0"/>
              <a:t>	– </a:t>
            </a:r>
            <a:r>
              <a:rPr lang="es-EC" sz="2000" dirty="0"/>
              <a:t>Elegible respondiente (RE)</a:t>
            </a:r>
          </a:p>
          <a:p>
            <a:r>
              <a:rPr lang="es-EC" sz="2000" dirty="0" smtClean="0"/>
              <a:t>		∗ </a:t>
            </a:r>
            <a:r>
              <a:rPr lang="es-EC" sz="2000" dirty="0"/>
              <a:t>Efectiva</a:t>
            </a:r>
          </a:p>
          <a:p>
            <a:r>
              <a:rPr lang="es-EC" sz="2000" b="1" dirty="0" smtClean="0"/>
              <a:t>	– </a:t>
            </a:r>
            <a:r>
              <a:rPr lang="es-EC" sz="2000" dirty="0"/>
              <a:t>Elegible no respondiente (NR)</a:t>
            </a:r>
          </a:p>
          <a:p>
            <a:r>
              <a:rPr lang="es-EC" sz="2000" dirty="0" smtClean="0"/>
              <a:t>		∗ </a:t>
            </a:r>
            <a:r>
              <a:rPr lang="es-EC" sz="2000" dirty="0"/>
              <a:t>Rechazo</a:t>
            </a:r>
          </a:p>
          <a:p>
            <a:r>
              <a:rPr lang="es-EC" sz="2000" b="1" dirty="0" smtClean="0"/>
              <a:t>	– </a:t>
            </a:r>
            <a:r>
              <a:rPr lang="es-EC" sz="2000" dirty="0"/>
              <a:t>No elegibles (NE)</a:t>
            </a:r>
          </a:p>
          <a:p>
            <a:r>
              <a:rPr lang="es-EC" sz="2000" dirty="0" smtClean="0"/>
              <a:t>		∗ </a:t>
            </a:r>
            <a:r>
              <a:rPr lang="es-EC" sz="2000" dirty="0"/>
              <a:t>Temporal</a:t>
            </a:r>
          </a:p>
          <a:p>
            <a:r>
              <a:rPr lang="es-EC" sz="2000" dirty="0" smtClean="0"/>
              <a:t>		∗ </a:t>
            </a:r>
            <a:r>
              <a:rPr lang="es-EC" sz="2000" dirty="0"/>
              <a:t>Desocupada</a:t>
            </a:r>
          </a:p>
          <a:p>
            <a:r>
              <a:rPr lang="es-EC" sz="2000" dirty="0" smtClean="0"/>
              <a:t>		∗ </a:t>
            </a:r>
            <a:r>
              <a:rPr lang="es-EC" sz="2000" dirty="0"/>
              <a:t>En construcción</a:t>
            </a:r>
          </a:p>
          <a:p>
            <a:r>
              <a:rPr lang="es-EC" sz="2000" dirty="0" smtClean="0"/>
              <a:t>		∗ </a:t>
            </a:r>
            <a:r>
              <a:rPr lang="es-EC" sz="2000" dirty="0"/>
              <a:t>Inhabitable o </a:t>
            </a:r>
            <a:r>
              <a:rPr lang="es-EC" sz="2000" dirty="0" err="1"/>
              <a:t>destruída</a:t>
            </a:r>
            <a:endParaRPr lang="es-EC" sz="2000" dirty="0"/>
          </a:p>
          <a:p>
            <a:r>
              <a:rPr lang="es-EC" sz="2000" dirty="0" smtClean="0"/>
              <a:t>		∗ </a:t>
            </a:r>
            <a:r>
              <a:rPr lang="es-EC" sz="2000" dirty="0"/>
              <a:t>Convertida en negocio</a:t>
            </a:r>
          </a:p>
          <a:p>
            <a:r>
              <a:rPr lang="es-ES" sz="2000" dirty="0" smtClean="0"/>
              <a:t>		∗ </a:t>
            </a:r>
            <a:r>
              <a:rPr lang="es-ES" sz="2000" dirty="0"/>
              <a:t>Sin niños </a:t>
            </a:r>
            <a:r>
              <a:rPr lang="es-ES" sz="2000" dirty="0" err="1"/>
              <a:t>menoras</a:t>
            </a:r>
            <a:r>
              <a:rPr lang="es-ES" sz="2000" dirty="0"/>
              <a:t> a 5 años</a:t>
            </a:r>
          </a:p>
          <a:p>
            <a:r>
              <a:rPr lang="es-EC" sz="2000" dirty="0" smtClean="0"/>
              <a:t>		∗ </a:t>
            </a:r>
            <a:r>
              <a:rPr lang="es-EC" sz="2000" dirty="0"/>
              <a:t>Otra razón, cuál?</a:t>
            </a:r>
          </a:p>
          <a:p>
            <a:r>
              <a:rPr lang="es-EC" sz="2000" dirty="0"/>
              <a:t>• </a:t>
            </a:r>
            <a:r>
              <a:rPr lang="es-EC" sz="2000" b="1" dirty="0"/>
              <a:t>Elegibilidad desconocida</a:t>
            </a:r>
          </a:p>
          <a:p>
            <a:r>
              <a:rPr lang="es-EC" sz="2000" b="1" dirty="0" smtClean="0"/>
              <a:t>	– </a:t>
            </a:r>
            <a:r>
              <a:rPr lang="es-EC" sz="2000" dirty="0"/>
              <a:t>Elegibilidad desconocida (ED)</a:t>
            </a:r>
          </a:p>
          <a:p>
            <a:r>
              <a:rPr lang="es-EC" sz="2000" dirty="0" smtClean="0"/>
              <a:t>		∗ </a:t>
            </a:r>
            <a:r>
              <a:rPr lang="es-EC" sz="2000" dirty="0"/>
              <a:t>Nadie en casa</a:t>
            </a:r>
            <a:endParaRPr lang="es-ES" sz="2000" dirty="0"/>
          </a:p>
        </p:txBody>
      </p:sp>
    </p:spTree>
    <p:extLst>
      <p:ext uri="{BB962C8B-B14F-4D97-AF65-F5344CB8AC3E}">
        <p14:creationId xmlns:p14="http://schemas.microsoft.com/office/powerpoint/2010/main" val="42755413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smtClean="0"/>
              <a:t>Elegibilidad – Periodo acumulado 05</a:t>
            </a:r>
            <a:endParaRPr lang="es-EC" dirty="0"/>
          </a:p>
        </p:txBody>
      </p:sp>
      <p:pic>
        <p:nvPicPr>
          <p:cNvPr id="5" name="Imagen 4"/>
          <p:cNvPicPr>
            <a:picLocks noChangeAspect="1"/>
          </p:cNvPicPr>
          <p:nvPr/>
        </p:nvPicPr>
        <p:blipFill>
          <a:blip r:embed="rId2"/>
          <a:stretch>
            <a:fillRect/>
          </a:stretch>
        </p:blipFill>
        <p:spPr>
          <a:xfrm>
            <a:off x="1124712" y="1115568"/>
            <a:ext cx="9674352" cy="5404104"/>
          </a:xfrm>
          <a:prstGeom prst="rect">
            <a:avLst/>
          </a:prstGeom>
        </p:spPr>
      </p:pic>
      <p:sp>
        <p:nvSpPr>
          <p:cNvPr id="4" name="Marcador de texto 3"/>
          <p:cNvSpPr>
            <a:spLocks noGrp="1"/>
          </p:cNvSpPr>
          <p:nvPr>
            <p:ph type="body" sz="quarter" idx="11"/>
          </p:nvPr>
        </p:nvSpPr>
        <p:spPr/>
        <p:txBody>
          <a:bodyPr>
            <a:normAutofit lnSpcReduction="10000"/>
          </a:bodyPr>
          <a:lstStyle/>
          <a:p>
            <a:endParaRPr lang="es-EC"/>
          </a:p>
        </p:txBody>
      </p:sp>
    </p:spTree>
    <p:extLst>
      <p:ext uri="{BB962C8B-B14F-4D97-AF65-F5344CB8AC3E}">
        <p14:creationId xmlns:p14="http://schemas.microsoft.com/office/powerpoint/2010/main" val="94005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smtClean="0"/>
              <a:t>Elegibilidad – Periodo acumulado 05</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838200" y="1329477"/>
            <a:ext cx="9523926" cy="4960155"/>
          </a:xfrm>
          <a:prstGeom prst="rect">
            <a:avLst/>
          </a:prstGeom>
        </p:spPr>
      </p:pic>
    </p:spTree>
    <p:extLst>
      <p:ext uri="{BB962C8B-B14F-4D97-AF65-F5344CB8AC3E}">
        <p14:creationId xmlns:p14="http://schemas.microsoft.com/office/powerpoint/2010/main" val="19436974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smtClean="0"/>
              <a:t>Tasas Elegibilidad – Periodo acumulado 05</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7" name="Imagen 6"/>
          <p:cNvPicPr>
            <a:picLocks noChangeAspect="1"/>
          </p:cNvPicPr>
          <p:nvPr/>
        </p:nvPicPr>
        <p:blipFill>
          <a:blip r:embed="rId2"/>
          <a:stretch>
            <a:fillRect/>
          </a:stretch>
        </p:blipFill>
        <p:spPr>
          <a:xfrm>
            <a:off x="1990309" y="1335024"/>
            <a:ext cx="7391435" cy="5047488"/>
          </a:xfrm>
          <a:prstGeom prst="rect">
            <a:avLst/>
          </a:prstGeom>
        </p:spPr>
      </p:pic>
    </p:spTree>
    <p:extLst>
      <p:ext uri="{BB962C8B-B14F-4D97-AF65-F5344CB8AC3E}">
        <p14:creationId xmlns:p14="http://schemas.microsoft.com/office/powerpoint/2010/main" val="1915904905"/>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5528</TotalTime>
  <Words>474</Words>
  <Application>Microsoft Office PowerPoint</Application>
  <PresentationFormat>Panorámica</PresentationFormat>
  <Paragraphs>101</Paragraphs>
  <Slides>22</Slides>
  <Notes>0</Notes>
  <HiddenSlides>6</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22</vt:i4>
      </vt:variant>
    </vt:vector>
  </HeadingPairs>
  <TitlesOfParts>
    <vt:vector size="26" baseType="lpstr">
      <vt:lpstr>Arial</vt:lpstr>
      <vt:lpstr>Calibri</vt:lpstr>
      <vt:lpstr>Century Gothic</vt:lpstr>
      <vt:lpstr>Tema de Office</vt:lpstr>
      <vt:lpstr>Presentación de PowerPoint</vt:lpstr>
      <vt:lpstr>Introducción</vt:lpstr>
      <vt:lpstr>Introducción</vt:lpstr>
      <vt:lpstr>Introducción</vt:lpstr>
      <vt:lpstr>Control de cobertura de campo y muestral</vt:lpstr>
      <vt:lpstr>Elegibilidad</vt:lpstr>
      <vt:lpstr>Elegibilidad – Periodo acumulado 05</vt:lpstr>
      <vt:lpstr>Elegibilidad – Periodo acumulado 05</vt:lpstr>
      <vt:lpstr>Tasas Elegibilidad – Periodo acumulado 05</vt:lpstr>
      <vt:lpstr>Efectividad por UPM</vt:lpstr>
      <vt:lpstr>Efectividad por UPM</vt:lpstr>
      <vt:lpstr>Efectividad por UPM</vt:lpstr>
      <vt:lpstr>Efectividad por UPM</vt:lpstr>
      <vt:lpstr>Evaluación del levantamiento de la muestra</vt:lpstr>
      <vt:lpstr>Factor de expansión</vt:lpstr>
      <vt:lpstr>Factor de expansión</vt:lpstr>
      <vt:lpstr>Factor de expansión</vt:lpstr>
      <vt:lpstr>Ajuste por cobertura de viviendas</vt:lpstr>
      <vt:lpstr>Ajuste por elegibilidad desconocida</vt:lpstr>
      <vt:lpstr>Ajuste por no respuesta</vt:lpstr>
      <vt:lpstr>Consideraciones </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cajasmarcia@gmail.com</dc:creator>
  <cp:lastModifiedBy>INEC Omar Llambo</cp:lastModifiedBy>
  <cp:revision>536</cp:revision>
  <dcterms:created xsi:type="dcterms:W3CDTF">2021-05-27T23:45:58Z</dcterms:created>
  <dcterms:modified xsi:type="dcterms:W3CDTF">2025-06-27T14:19:53Z</dcterms:modified>
</cp:coreProperties>
</file>

<file path=docProps/thumbnail.jpeg>
</file>